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7" r:id="rId2"/>
    <p:sldId id="278" r:id="rId3"/>
    <p:sldId id="279" r:id="rId4"/>
    <p:sldId id="257" r:id="rId5"/>
    <p:sldId id="258" r:id="rId6"/>
    <p:sldId id="259" r:id="rId7"/>
    <p:sldId id="260" r:id="rId8"/>
    <p:sldId id="261" r:id="rId9"/>
    <p:sldId id="280" r:id="rId10"/>
    <p:sldId id="262" r:id="rId11"/>
    <p:sldId id="263" r:id="rId12"/>
    <p:sldId id="264" r:id="rId13"/>
    <p:sldId id="265" r:id="rId14"/>
    <p:sldId id="281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3337A-26F2-4CD5-B241-BC8FCDFDBC59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544F3-0325-4D79-92B3-28FA5F800F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8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389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61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018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6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26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555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90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2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02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510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93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850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779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395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86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590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71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16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7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17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28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49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81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6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8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93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52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60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264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547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15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678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20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61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05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46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8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69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59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CA59414-9BBA-4C6C-B167-532928BA7438}" type="datetimeFigureOut">
              <a:rPr lang="en-GB" smtClean="0"/>
              <a:t>17/02/2020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642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atonettilab.org/resources/nsid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atonetti-lab/nsides-release/blob/master/release-notes/v0.1.md#signal-detection-methods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523" y="1433050"/>
            <a:ext cx="8001000" cy="29718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ELUCIDATING 	DRUG-DRUG INTERACTIONSUNDERLYING DRUG POLYPHARMACY PROFILES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8024" y="6174657"/>
            <a:ext cx="6180445" cy="604956"/>
          </a:xfrm>
        </p:spPr>
        <p:txBody>
          <a:bodyPr>
            <a:noAutofit/>
          </a:bodyPr>
          <a:lstStyle/>
          <a:p>
            <a:r>
              <a:rPr lang="en-GB" sz="20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Jorge Hernansanz</a:t>
            </a:r>
          </a:p>
        </p:txBody>
      </p:sp>
    </p:spTree>
    <p:extLst>
      <p:ext uri="{BB962C8B-B14F-4D97-AF65-F5344CB8AC3E}">
        <p14:creationId xmlns:p14="http://schemas.microsoft.com/office/powerpoint/2010/main" val="72661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19" y="397113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Dataset provided by </a:t>
            </a:r>
            <a:r>
              <a:rPr lang="en-GB" dirty="0" err="1" smtClean="0">
                <a:solidFill>
                  <a:srgbClr val="009644"/>
                </a:solidFill>
              </a:rPr>
              <a:t>github</a:t>
            </a:r>
            <a:endParaRPr lang="en-GB" dirty="0">
              <a:solidFill>
                <a:srgbClr val="00964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9" t="17807" r="39546" b="29376"/>
          <a:stretch/>
        </p:blipFill>
        <p:spPr>
          <a:xfrm>
            <a:off x="393291" y="1828800"/>
            <a:ext cx="7414592" cy="3667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438" y="2739186"/>
            <a:ext cx="303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201 </a:t>
            </a:r>
            <a:r>
              <a:rPr lang="en-GB" dirty="0" err="1" smtClean="0"/>
              <a:t>db</a:t>
            </a:r>
            <a:r>
              <a:rPr lang="en-GB" dirty="0" smtClean="0"/>
              <a:t> identifiers not recognized by primary key.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003457" y="3795251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Adding new interactions?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42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38" y="190636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SUMMARY</a:t>
            </a:r>
            <a:endParaRPr lang="en-GB" dirty="0">
              <a:solidFill>
                <a:srgbClr val="00964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9535" y="1697703"/>
            <a:ext cx="104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Datasets of interactions, categories, pathways.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Mapping codes such as ATC codes, Drugbank </a:t>
            </a:r>
            <a:r>
              <a:rPr lang="en-GB" dirty="0" err="1" smtClean="0"/>
              <a:t>identiFIers</a:t>
            </a:r>
            <a:r>
              <a:rPr lang="en-GB" dirty="0" smtClean="0"/>
              <a:t>, </a:t>
            </a:r>
            <a:r>
              <a:rPr lang="en-GB" dirty="0" err="1" smtClean="0"/>
              <a:t>Rxnorm</a:t>
            </a:r>
            <a:r>
              <a:rPr lang="en-GB" dirty="0" smtClean="0"/>
              <a:t> IDs…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99535" y="3352800"/>
            <a:ext cx="9252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Check if worthy other sources of ATC codes (UMLS from Cristina still incomplete).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Proceed with linkage with </a:t>
            </a:r>
            <a:r>
              <a:rPr lang="en-GB" dirty="0" err="1" smtClean="0"/>
              <a:t>Rxnorm</a:t>
            </a:r>
            <a:r>
              <a:rPr lang="en-GB" dirty="0" smtClean="0"/>
              <a:t> IDs. </a:t>
            </a:r>
            <a:r>
              <a:rPr lang="en-GB" dirty="0" err="1" smtClean="0"/>
              <a:t>Drugs_DB</a:t>
            </a:r>
            <a:r>
              <a:rPr lang="en-GB" dirty="0" smtClean="0"/>
              <a:t> dataset.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Explore if worthy mechanism of action of drugs. Refers to the targets, carriers and transporters that the drug is involved in.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Find a way to check the quantity of duplicates of PDDI5 from </a:t>
            </a:r>
            <a:r>
              <a:rPr lang="en-GB" dirty="0" err="1" smtClean="0"/>
              <a:t>Github</a:t>
            </a:r>
            <a:r>
              <a:rPr lang="en-GB" dirty="0" smtClean="0"/>
              <a:t> so as to see the new amount of interactions it </a:t>
            </a:r>
            <a:r>
              <a:rPr lang="en-GB" dirty="0" err="1" smtClean="0"/>
              <a:t>apports</a:t>
            </a:r>
            <a:r>
              <a:rPr lang="en-GB" dirty="0" smtClean="0"/>
              <a:t>.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145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25" y="288958"/>
            <a:ext cx="8534400" cy="1507067"/>
          </a:xfrm>
        </p:spPr>
        <p:txBody>
          <a:bodyPr/>
          <a:lstStyle/>
          <a:p>
            <a:r>
              <a:rPr lang="en-GB" dirty="0" smtClean="0"/>
              <a:t>KEGG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5910" y="1641987"/>
            <a:ext cx="10038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Information extracted from REST API of KEGG.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Just information about Drug interactions. Rest of it not publicly available.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PDDIs </a:t>
            </a:r>
            <a:r>
              <a:rPr lang="en-GB" dirty="0" err="1" smtClean="0"/>
              <a:t>Github</a:t>
            </a:r>
            <a:r>
              <a:rPr lang="en-GB" dirty="0" smtClean="0"/>
              <a:t> databases gave same information.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337733" y="4030133"/>
            <a:ext cx="436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5411 drugs, 1243 mapped (Not sure with ATC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685565 interaction, 310897 mapped.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% of unknown maintained</a:t>
            </a:r>
          </a:p>
        </p:txBody>
      </p:sp>
    </p:spTree>
    <p:extLst>
      <p:ext uri="{BB962C8B-B14F-4D97-AF65-F5344CB8AC3E}">
        <p14:creationId xmlns:p14="http://schemas.microsoft.com/office/powerpoint/2010/main" val="240814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1" t="17981" r="39614" b="30836"/>
          <a:stretch/>
        </p:blipFill>
        <p:spPr>
          <a:xfrm>
            <a:off x="339631" y="294969"/>
            <a:ext cx="8125944" cy="3913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17" y="4513007"/>
            <a:ext cx="5565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V3 refers to the designation of the interaction; if it is contraindication (CI) or precaution(P).</a:t>
            </a:r>
          </a:p>
          <a:p>
            <a:r>
              <a:rPr lang="en-GB" dirty="0" smtClean="0"/>
              <a:t>V4 refers to what interacts with or the action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2117" y="5623150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85 % appear as having no target and are unclassified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44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858" y="904482"/>
            <a:ext cx="4642742" cy="4962918"/>
          </a:xfrm>
        </p:spPr>
        <p:txBody>
          <a:bodyPr/>
          <a:lstStyle/>
          <a:p>
            <a:r>
              <a:rPr lang="en-GB" dirty="0" smtClean="0"/>
              <a:t>Target -&gt; Genes</a:t>
            </a:r>
          </a:p>
          <a:p>
            <a:r>
              <a:rPr lang="en-GB" dirty="0" smtClean="0"/>
              <a:t>Enzymes </a:t>
            </a:r>
          </a:p>
          <a:p>
            <a:r>
              <a:rPr lang="en-GB" dirty="0" smtClean="0"/>
              <a:t>CYP inhibition</a:t>
            </a:r>
          </a:p>
          <a:p>
            <a:r>
              <a:rPr lang="en-GB" dirty="0" smtClean="0"/>
              <a:t>Transporter inhibition</a:t>
            </a:r>
          </a:p>
          <a:p>
            <a:r>
              <a:rPr lang="en-GB" dirty="0" smtClean="0"/>
              <a:t>CYP induction</a:t>
            </a:r>
          </a:p>
          <a:p>
            <a:r>
              <a:rPr lang="en-GB" dirty="0" smtClean="0"/>
              <a:t>Transporter induction</a:t>
            </a:r>
          </a:p>
          <a:p>
            <a:r>
              <a:rPr lang="en-GB" dirty="0" smtClean="0"/>
              <a:t>Same components (?)</a:t>
            </a:r>
          </a:p>
          <a:p>
            <a:r>
              <a:rPr lang="en-GB" dirty="0" smtClean="0"/>
              <a:t>Enzyme-target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124" r="38005" b="13564"/>
          <a:stretch/>
        </p:blipFill>
        <p:spPr>
          <a:xfrm>
            <a:off x="160867" y="1151466"/>
            <a:ext cx="6845108" cy="526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667" y="252549"/>
            <a:ext cx="404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Matrix?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196667" y="1862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Updates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904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25" y="229965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SUMMARY</a:t>
            </a:r>
            <a:endParaRPr lang="en-GB" dirty="0">
              <a:solidFill>
                <a:srgbClr val="00964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039" y="1602658"/>
            <a:ext cx="70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We have the targets and how it act on it; induction, inhibition…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As having Drugbank identifiers, we can check common DDIs. Depending the quantities linked, we can treat KEEG as a supplementary dataset of Drugbank.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337187" y="3539613"/>
            <a:ext cx="769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Need to link with ATC codes so to subtract those not valid.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Still needed to look about all different outputs KEEG can give as outputs in the targets.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20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19" y="298790"/>
            <a:ext cx="8534400" cy="1507067"/>
          </a:xfrm>
        </p:spPr>
        <p:txBody>
          <a:bodyPr/>
          <a:lstStyle/>
          <a:p>
            <a:r>
              <a:rPr lang="en-GB" dirty="0" smtClean="0"/>
              <a:t>NDF-RT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19" y="0"/>
            <a:ext cx="8534400" cy="3615267"/>
          </a:xfrm>
        </p:spPr>
        <p:txBody>
          <a:bodyPr/>
          <a:lstStyle/>
          <a:p>
            <a:r>
              <a:rPr lang="en-GB" dirty="0" smtClean="0"/>
              <a:t>Obtained from the PDDIs GitHub datasets.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86" t="17287" r="39443" b="31762"/>
          <a:stretch/>
        </p:blipFill>
        <p:spPr>
          <a:xfrm>
            <a:off x="320419" y="2104647"/>
            <a:ext cx="8133947" cy="3913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6852" y="2104647"/>
            <a:ext cx="2910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Just gives the severity. No description.</a:t>
            </a:r>
          </a:p>
          <a:p>
            <a:endParaRPr lang="en-GB" dirty="0"/>
          </a:p>
          <a:p>
            <a:r>
              <a:rPr lang="en-GB" dirty="0" smtClean="0"/>
              <a:t>	32.6% are considered Critical.</a:t>
            </a:r>
          </a:p>
          <a:p>
            <a:endParaRPr lang="en-GB" dirty="0"/>
          </a:p>
          <a:p>
            <a:r>
              <a:rPr lang="en-GB" dirty="0" smtClean="0"/>
              <a:t>	67.4% are considered Significant.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32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41" y="387280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SUMMARY</a:t>
            </a:r>
            <a:endParaRPr lang="en-GB" dirty="0">
              <a:solidFill>
                <a:srgbClr val="00964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41" y="1140813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</a:rPr>
              <a:t>- </a:t>
            </a:r>
            <a:r>
              <a:rPr lang="en-GB" sz="1800" dirty="0">
                <a:solidFill>
                  <a:schemeClr val="tx1"/>
                </a:solidFill>
              </a:rPr>
              <a:t>There is available mapped dataset linking with Drugbank identifiers. Some of them are missing but can be done manually.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As with KEGG, can be seen common DDIs and serve as a secondary dataset for the Drugbank one. Also should be mapped to Rxnorm_IDs.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REST API not working anymore (Closed from January 2019), so I didn’t found any other source of information but the one of GitHub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3600" y="4343400"/>
            <a:ext cx="3920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2755 Identifiers, </a:t>
            </a:r>
            <a:r>
              <a:rPr lang="en-GB" dirty="0" err="1" smtClean="0"/>
              <a:t>atc</a:t>
            </a:r>
            <a:r>
              <a:rPr lang="en-GB" dirty="0" smtClean="0"/>
              <a:t> filtered minimizes down to 1206 (Although no missing id from mapping).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5265 interactions, 3708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Biased level -&gt; 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59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18454"/>
            <a:ext cx="8534400" cy="1507067"/>
          </a:xfrm>
        </p:spPr>
        <p:txBody>
          <a:bodyPr/>
          <a:lstStyle/>
          <a:p>
            <a:r>
              <a:rPr lang="en-GB" dirty="0" smtClean="0"/>
              <a:t>TWOSIDES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32387" y="1573161"/>
            <a:ext cx="6803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Obtained from the repository the Tattoneti lab has uploaded (</a:t>
            </a:r>
            <a:r>
              <a:rPr lang="en-US" dirty="0" smtClean="0">
                <a:hlinkClick r:id="rId3"/>
              </a:rPr>
              <a:t>http://tatonettilab.org/resources/nsides/</a:t>
            </a:r>
            <a:r>
              <a:rPr lang="en-US" dirty="0" smtClean="0"/>
              <a:t>)</a:t>
            </a:r>
            <a:r>
              <a:rPr lang="en-GB" dirty="0"/>
              <a:t>.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Consists of</a:t>
            </a:r>
          </a:p>
          <a:p>
            <a:r>
              <a:rPr lang="en-GB" dirty="0"/>
              <a:t>	</a:t>
            </a:r>
            <a:r>
              <a:rPr lang="en-GB" dirty="0" smtClean="0"/>
              <a:t>-  Dataset of DDIs and its side effects </a:t>
            </a:r>
          </a:p>
          <a:p>
            <a:r>
              <a:rPr lang="en-GB" dirty="0"/>
              <a:t>	</a:t>
            </a:r>
            <a:r>
              <a:rPr lang="en-GB" dirty="0" smtClean="0"/>
              <a:t>- Dataset of single drug side effects.</a:t>
            </a:r>
          </a:p>
          <a:p>
            <a:r>
              <a:rPr lang="en-GB" dirty="0" smtClean="0"/>
              <a:t>	- A SQL table integrating mapping information.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9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93" t="14470" r="18220" b="27825"/>
          <a:stretch/>
        </p:blipFill>
        <p:spPr>
          <a:xfrm>
            <a:off x="108154" y="137985"/>
            <a:ext cx="6302477" cy="3696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5038" t="27805" r="16385" b="20006"/>
          <a:stretch/>
        </p:blipFill>
        <p:spPr>
          <a:xfrm>
            <a:off x="5968179" y="4011562"/>
            <a:ext cx="6040795" cy="2585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4697" y="1160206"/>
            <a:ext cx="3923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Information about the propensity scores used: </a:t>
            </a:r>
            <a:r>
              <a:rPr lang="en-US" dirty="0">
                <a:hlinkClick r:id="rId5"/>
              </a:rPr>
              <a:t>https://github.com/tatonetti-lab/nsides-release/blob/master/release-notes/v0.1.md#signal-detection-methods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9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92313"/>
            <a:ext cx="8534400" cy="1507067"/>
          </a:xfrm>
        </p:spPr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13155"/>
            <a:ext cx="8534400" cy="3615267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Outline of first phase of the project</a:t>
            </a:r>
          </a:p>
          <a:p>
            <a:r>
              <a:rPr lang="en-GB" sz="1800" dirty="0">
                <a:solidFill>
                  <a:schemeClr val="tx1"/>
                </a:solidFill>
              </a:rPr>
              <a:t>Description of the different databases used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Drugbank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KEGG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NDF-RT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TWOSIDES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DDI CORPUS 2013</a:t>
            </a:r>
          </a:p>
        </p:txBody>
      </p:sp>
    </p:spTree>
    <p:extLst>
      <p:ext uri="{BB962C8B-B14F-4D97-AF65-F5344CB8AC3E}">
        <p14:creationId xmlns:p14="http://schemas.microsoft.com/office/powerpoint/2010/main" val="19593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686" t="32626" r="16685" b="7801"/>
          <a:stretch/>
        </p:blipFill>
        <p:spPr>
          <a:xfrm>
            <a:off x="2163096" y="403122"/>
            <a:ext cx="6528620" cy="3234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7058" y="4109885"/>
            <a:ext cx="617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Not getting really well the idea of the propensity score.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4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92" t="17333" r="1460" b="42840"/>
          <a:stretch/>
        </p:blipFill>
        <p:spPr>
          <a:xfrm>
            <a:off x="206477" y="373626"/>
            <a:ext cx="11602066" cy="2664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477" y="3667432"/>
            <a:ext cx="6833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DDIs interaction.</a:t>
            </a:r>
          </a:p>
          <a:p>
            <a:endParaRPr lang="en-GB" dirty="0" smtClean="0"/>
          </a:p>
          <a:p>
            <a:r>
              <a:rPr lang="en-GB" dirty="0" smtClean="0"/>
              <a:t>Each row has a single condition_concept_name (Side effect), we see that </a:t>
            </a:r>
            <a:r>
              <a:rPr lang="en-GB" dirty="0"/>
              <a:t>m</a:t>
            </a:r>
            <a:r>
              <a:rPr lang="en-GB" dirty="0" smtClean="0"/>
              <a:t>any interactions are repeated as they have several side effects.</a:t>
            </a:r>
          </a:p>
          <a:p>
            <a:r>
              <a:rPr lang="en-GB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845" y="5338916"/>
            <a:ext cx="3854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total there are 1917 drugs and 12726 diseases/side effects for all the interactions.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61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" t="17788" r="9174" b="42022"/>
          <a:stretch/>
        </p:blipFill>
        <p:spPr>
          <a:xfrm>
            <a:off x="259927" y="442451"/>
            <a:ext cx="11659508" cy="2418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787" y="3274142"/>
            <a:ext cx="5427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Single Drug side effect.</a:t>
            </a:r>
          </a:p>
          <a:p>
            <a:endParaRPr lang="en-GB" dirty="0"/>
          </a:p>
          <a:p>
            <a:r>
              <a:rPr lang="en-GB" dirty="0" smtClean="0"/>
              <a:t>Same propensity scores applied than for the DDI dataset.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313471" y="4768645"/>
            <a:ext cx="362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There are recorded 2730 drugs and 14544 different side effects.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20232" y="3588774"/>
            <a:ext cx="3283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Check for both datasets </a:t>
            </a:r>
          </a:p>
          <a:p>
            <a:r>
              <a:rPr lang="en-GB" dirty="0" smtClean="0"/>
              <a:t>The most popular side effects.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82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92" y="220132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SUMMARY</a:t>
            </a:r>
            <a:endParaRPr lang="en-GB" dirty="0">
              <a:solidFill>
                <a:srgbClr val="00964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0103" y="1484671"/>
            <a:ext cx="83869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Have to look into the SQL dataset to link identifiers. Moreover, there are Drugbank identifiers and Rxnorm_Identifiers so that can help with the problem of ATC_codes.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Need to understand correctly what is the outcome of the propensity scores and see how important can it be for our data.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It can be checked which are the drugs that do more interact. Not that easy!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8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09" y="82480"/>
            <a:ext cx="8534400" cy="1507067"/>
          </a:xfrm>
        </p:spPr>
        <p:txBody>
          <a:bodyPr/>
          <a:lstStyle/>
          <a:p>
            <a:r>
              <a:rPr lang="en-GB" dirty="0" smtClean="0"/>
              <a:t>DDI CORPUS 2013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71716" y="1415845"/>
            <a:ext cx="503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Extracted from datasets of the GitHub account, as NDF-RT.</a:t>
            </a:r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3" t="17938" r="32687" b="30742"/>
          <a:stretch/>
        </p:blipFill>
        <p:spPr>
          <a:xfrm>
            <a:off x="104109" y="2437497"/>
            <a:ext cx="8003815" cy="3452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8509" y="1589547"/>
            <a:ext cx="3344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Gives description of the</a:t>
            </a:r>
          </a:p>
          <a:p>
            <a:r>
              <a:rPr lang="en-GB" dirty="0" smtClean="0"/>
              <a:t> outcome of the interaction </a:t>
            </a:r>
          </a:p>
          <a:p>
            <a:endParaRPr lang="en-GB" dirty="0"/>
          </a:p>
          <a:p>
            <a:r>
              <a:rPr lang="en-GB" dirty="0" smtClean="0"/>
              <a:t>There are </a:t>
            </a:r>
            <a:r>
              <a:rPr lang="en-GB" strike="sngStrike" dirty="0" smtClean="0"/>
              <a:t>506</a:t>
            </a:r>
            <a:r>
              <a:rPr lang="en-GB" dirty="0" smtClean="0"/>
              <a:t> distinct </a:t>
            </a:r>
          </a:p>
          <a:p>
            <a:r>
              <a:rPr lang="en-GB" dirty="0" smtClean="0"/>
              <a:t>drugs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6396" t="48399" r="872" b="7198"/>
          <a:stretch/>
        </p:blipFill>
        <p:spPr>
          <a:xfrm>
            <a:off x="8297963" y="3330162"/>
            <a:ext cx="3773221" cy="22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2" y="338119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SUMMARIZE</a:t>
            </a:r>
            <a:endParaRPr lang="en-GB" dirty="0">
              <a:solidFill>
                <a:srgbClr val="00964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755" y="1592826"/>
            <a:ext cx="6980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Search/ask for this sort of identification of DDIs.</a:t>
            </a:r>
          </a:p>
          <a:p>
            <a:endParaRPr lang="en-GB" dirty="0"/>
          </a:p>
          <a:p>
            <a:r>
              <a:rPr lang="en-GB" dirty="0" smtClean="0"/>
              <a:t>Already have Drugbank identifiers, need to be mapped to Rxnorm_IDs. Again, we can check if there are common interactions between them.</a:t>
            </a:r>
          </a:p>
          <a:p>
            <a:endParaRPr lang="en-GB" dirty="0"/>
          </a:p>
          <a:p>
            <a:r>
              <a:rPr lang="en-GB" dirty="0" smtClean="0"/>
              <a:t>They still need to be applied the </a:t>
            </a:r>
            <a:r>
              <a:rPr lang="en-GB" dirty="0" err="1" smtClean="0"/>
              <a:t>ATC_code</a:t>
            </a:r>
            <a:r>
              <a:rPr lang="en-GB" dirty="0" smtClean="0"/>
              <a:t> </a:t>
            </a:r>
            <a:r>
              <a:rPr lang="en-GB" dirty="0" err="1" smtClean="0"/>
              <a:t>filtering.s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16467" y="41402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UPDATES: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678 Drugs, 649 mapped to Drugbank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2280 DDI, 2160 mapped to Drugbank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Biased level, very low.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65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70971"/>
            <a:ext cx="8534400" cy="1507067"/>
          </a:xfrm>
        </p:spPr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66916" y="2054942"/>
            <a:ext cx="85245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   The first phase of this project consists of recollecting DDIs information from publicly available databases.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The data will be tidy and treated so we can have a linkage network and</a:t>
            </a:r>
          </a:p>
          <a:p>
            <a:r>
              <a:rPr lang="en-GB" dirty="0" smtClean="0"/>
              <a:t>be able to relate every identifiers with its characteristics. A final good idea would be integrating all data into a SQL database (To discuss).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 As for databases, we have chosen five of them, covering the different</a:t>
            </a:r>
          </a:p>
          <a:p>
            <a:r>
              <a:rPr lang="en-GB" dirty="0" smtClean="0"/>
              <a:t>fields that DDIs can be extracted from. We have extracted information from Pharmacovigilance (Drugbank, KEEG, and TWOSIDES), clinically-oriented data (NDF-RT) and NLP corpora (DDI CORPUS 2013) databases.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6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54" y="210300"/>
            <a:ext cx="8534400" cy="1507067"/>
          </a:xfrm>
        </p:spPr>
        <p:txBody>
          <a:bodyPr/>
          <a:lstStyle/>
          <a:p>
            <a:r>
              <a:rPr lang="en-GB" dirty="0" smtClean="0"/>
              <a:t>DRUGBANK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754" y="567815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</a:rPr>
              <a:t>- Obtained </a:t>
            </a:r>
            <a:r>
              <a:rPr lang="en-GB" sz="1800" dirty="0">
                <a:solidFill>
                  <a:schemeClr val="tx1"/>
                </a:solidFill>
              </a:rPr>
              <a:t>from XML Drugbank database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</a:rPr>
              <a:t>- Obtained </a:t>
            </a:r>
            <a:r>
              <a:rPr lang="en-GB" sz="1800" dirty="0">
                <a:solidFill>
                  <a:schemeClr val="tx1"/>
                </a:solidFill>
              </a:rPr>
              <a:t>from </a:t>
            </a:r>
            <a:r>
              <a:rPr lang="en-GB" sz="1800" dirty="0" smtClean="0">
                <a:solidFill>
                  <a:schemeClr val="tx1"/>
                </a:solidFill>
              </a:rPr>
              <a:t>GitHub </a:t>
            </a:r>
            <a:r>
              <a:rPr lang="en-GB" sz="1800" dirty="0">
                <a:solidFill>
                  <a:schemeClr val="tx1"/>
                </a:solidFill>
              </a:rPr>
              <a:t>account PDDI datasets</a:t>
            </a:r>
          </a:p>
        </p:txBody>
      </p:sp>
    </p:spTree>
    <p:extLst>
      <p:ext uri="{BB962C8B-B14F-4D97-AF65-F5344CB8AC3E}">
        <p14:creationId xmlns:p14="http://schemas.microsoft.com/office/powerpoint/2010/main" val="42909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909" y="397113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XML DATABASE; DRUGS</a:t>
            </a:r>
            <a:endParaRPr lang="en-GB" dirty="0">
              <a:solidFill>
                <a:srgbClr val="00964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36" t="17697" r="6149" b="28735"/>
          <a:stretch/>
        </p:blipFill>
        <p:spPr>
          <a:xfrm>
            <a:off x="509938" y="2019811"/>
            <a:ext cx="10637523" cy="33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808" t="23827" r="49549" b="27293"/>
          <a:stretch/>
        </p:blipFill>
        <p:spPr>
          <a:xfrm>
            <a:off x="157317" y="2819843"/>
            <a:ext cx="4916128" cy="3097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317" y="2194873"/>
            <a:ext cx="3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TYPE OF MOLECULE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608439" y="588941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 OF INTERACTIONS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414" t="21539" r="42271" b="22078"/>
          <a:stretch/>
        </p:blipFill>
        <p:spPr>
          <a:xfrm>
            <a:off x="6892413" y="3582263"/>
            <a:ext cx="5112773" cy="3064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36" t="23312" r="42554" b="20977"/>
          <a:stretch/>
        </p:blipFill>
        <p:spPr>
          <a:xfrm>
            <a:off x="6892413" y="140421"/>
            <a:ext cx="5112773" cy="33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3" y="387942"/>
            <a:ext cx="107612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XML DATABASE; Groups and pathways </a:t>
            </a:r>
            <a:r>
              <a:rPr lang="en-GB" dirty="0" smtClean="0">
                <a:solidFill>
                  <a:srgbClr val="92D050"/>
                </a:solidFill>
              </a:rPr>
              <a:t> </a:t>
            </a:r>
            <a:endParaRPr lang="en-GB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954" t="22999" r="42674" b="21197"/>
          <a:stretch/>
        </p:blipFill>
        <p:spPr>
          <a:xfrm>
            <a:off x="284734" y="2804986"/>
            <a:ext cx="4929273" cy="3071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56" t="22667" r="42613" b="22511"/>
          <a:stretch/>
        </p:blipFill>
        <p:spPr>
          <a:xfrm>
            <a:off x="6719299" y="2804986"/>
            <a:ext cx="5113106" cy="31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64" y="259461"/>
            <a:ext cx="8534400" cy="1507067"/>
          </a:xfrm>
        </p:spPr>
        <p:txBody>
          <a:bodyPr/>
          <a:lstStyle/>
          <a:p>
            <a:r>
              <a:rPr lang="en-GB" dirty="0" smtClean="0">
                <a:solidFill>
                  <a:srgbClr val="009644"/>
                </a:solidFill>
              </a:rPr>
              <a:t>XML DATABASE; DDIs</a:t>
            </a:r>
            <a:endParaRPr lang="en-GB" dirty="0">
              <a:solidFill>
                <a:srgbClr val="00964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4" t="17609" r="41069" b="28449"/>
          <a:stretch/>
        </p:blipFill>
        <p:spPr>
          <a:xfrm>
            <a:off x="212264" y="1530554"/>
            <a:ext cx="8072015" cy="4211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26013" y="234007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Just a simple description.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2" y="347132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XML DATABASE</a:t>
            </a:r>
            <a:r>
              <a:rPr lang="en-GB" dirty="0" smtClean="0">
                <a:solidFill>
                  <a:srgbClr val="009644"/>
                </a:solidFill>
              </a:rPr>
              <a:t>; MECHANISM OF ACTION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55" t="16286" r="35065" b="31589"/>
          <a:stretch/>
        </p:blipFill>
        <p:spPr>
          <a:xfrm>
            <a:off x="1100667" y="2641600"/>
            <a:ext cx="5440344" cy="295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30" t="15972" r="81502" b="30704"/>
          <a:stretch/>
        </p:blipFill>
        <p:spPr>
          <a:xfrm>
            <a:off x="8740260" y="1044007"/>
            <a:ext cx="2080140" cy="5186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205" y="1337733"/>
            <a:ext cx="311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Each id may have several actions (Matrix?)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084733" y="186267"/>
            <a:ext cx="244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65525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5272</TotalTime>
  <Words>962</Words>
  <Application>Microsoft Office PowerPoint</Application>
  <PresentationFormat>Widescreen</PresentationFormat>
  <Paragraphs>149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Slice</vt:lpstr>
      <vt:lpstr>ELUCIDATING  DRUG-DRUG INTERACTIONSUNDERLYING DRUG POLYPHARMACY PROFILES</vt:lpstr>
      <vt:lpstr>INDEX</vt:lpstr>
      <vt:lpstr>OUTLINE</vt:lpstr>
      <vt:lpstr>DRUGBANK</vt:lpstr>
      <vt:lpstr>XML DATABASE; DRUGS</vt:lpstr>
      <vt:lpstr>PowerPoint Presentation</vt:lpstr>
      <vt:lpstr>XML DATABASE; Groups and pathways  </vt:lpstr>
      <vt:lpstr>XML DATABASE; DDIs</vt:lpstr>
      <vt:lpstr>XML DATABASE; MECHANISM OF ACTION </vt:lpstr>
      <vt:lpstr>Dataset provided by github</vt:lpstr>
      <vt:lpstr>SUMMARY</vt:lpstr>
      <vt:lpstr>KEGG</vt:lpstr>
      <vt:lpstr>PowerPoint Presentation</vt:lpstr>
      <vt:lpstr>PowerPoint Presentation</vt:lpstr>
      <vt:lpstr>SUMMARY</vt:lpstr>
      <vt:lpstr>NDF-RT</vt:lpstr>
      <vt:lpstr>SUMMARY</vt:lpstr>
      <vt:lpstr>TWOSIDES</vt:lpstr>
      <vt:lpstr>PowerPoint Presentation</vt:lpstr>
      <vt:lpstr>PowerPoint Presentation</vt:lpstr>
      <vt:lpstr>PowerPoint Presentation</vt:lpstr>
      <vt:lpstr>PowerPoint Presentation</vt:lpstr>
      <vt:lpstr>SUMMARY</vt:lpstr>
      <vt:lpstr>DDI CORPUS 2013</vt:lpstr>
      <vt:lpstr>SUMMARIZE</vt:lpstr>
    </vt:vector>
  </TitlesOfParts>
  <Company>SUND - 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DRUGBANK</dc:title>
  <dc:creator>Jorge Hernansanz_Temp</dc:creator>
  <cp:lastModifiedBy>Jorge Hernansanz_Temp</cp:lastModifiedBy>
  <cp:revision>35</cp:revision>
  <dcterms:created xsi:type="dcterms:W3CDTF">2020-02-15T22:19:24Z</dcterms:created>
  <dcterms:modified xsi:type="dcterms:W3CDTF">2020-02-19T19:16:33Z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">
    <vt:lpwstr>en-GB</vt:lpwstr>
  </property>
</Properties>
</file>